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62" r:id="rId4"/>
    <p:sldId id="263" r:id="rId5"/>
    <p:sldId id="257" r:id="rId6"/>
    <p:sldId id="258" r:id="rId7"/>
    <p:sldId id="259" r:id="rId8"/>
    <p:sldId id="260" r:id="rId9"/>
    <p:sldId id="261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24" autoAdjust="0"/>
    <p:restoredTop sz="94660"/>
  </p:normalViewPr>
  <p:slideViewPr>
    <p:cSldViewPr>
      <p:cViewPr varScale="1">
        <p:scale>
          <a:sx n="104" d="100"/>
          <a:sy n="104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32C-73C9-417E-88C0-7F215ACB9F9D}" type="datetimeFigureOut">
              <a:rPr lang="ru-RU" smtClean="0"/>
              <a:pPr/>
              <a:t>16.05.2008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3B199-CB25-40EE-A8EF-E5406201E8E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32C-73C9-417E-88C0-7F215ACB9F9D}" type="datetimeFigureOut">
              <a:rPr lang="ru-RU" smtClean="0"/>
              <a:pPr/>
              <a:t>16.05.2008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B199-CB25-40EE-A8EF-E5406201E8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32C-73C9-417E-88C0-7F215ACB9F9D}" type="datetimeFigureOut">
              <a:rPr lang="ru-RU" smtClean="0"/>
              <a:pPr/>
              <a:t>16.05.2008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B199-CB25-40EE-A8EF-E5406201E8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427532C-73C9-417E-88C0-7F215ACB9F9D}" type="datetimeFigureOut">
              <a:rPr lang="ru-RU" smtClean="0"/>
              <a:pPr/>
              <a:t>16.05.2008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3E3B199-CB25-40EE-A8EF-E5406201E8E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32C-73C9-417E-88C0-7F215ACB9F9D}" type="datetimeFigureOut">
              <a:rPr lang="ru-RU" smtClean="0"/>
              <a:pPr/>
              <a:t>16.05.2008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B199-CB25-40EE-A8EF-E5406201E8E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32C-73C9-417E-88C0-7F215ACB9F9D}" type="datetimeFigureOut">
              <a:rPr lang="ru-RU" smtClean="0"/>
              <a:pPr/>
              <a:t>16.05.2008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B199-CB25-40EE-A8EF-E5406201E8E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B199-CB25-40EE-A8EF-E5406201E8E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32C-73C9-417E-88C0-7F215ACB9F9D}" type="datetimeFigureOut">
              <a:rPr lang="ru-RU" smtClean="0"/>
              <a:pPr/>
              <a:t>16.05.2008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32C-73C9-417E-88C0-7F215ACB9F9D}" type="datetimeFigureOut">
              <a:rPr lang="ru-RU" smtClean="0"/>
              <a:pPr/>
              <a:t>16.05.2008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B199-CB25-40EE-A8EF-E5406201E8E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32C-73C9-417E-88C0-7F215ACB9F9D}" type="datetimeFigureOut">
              <a:rPr lang="ru-RU" smtClean="0"/>
              <a:pPr/>
              <a:t>16.05.2008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B199-CB25-40EE-A8EF-E5406201E8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427532C-73C9-417E-88C0-7F215ACB9F9D}" type="datetimeFigureOut">
              <a:rPr lang="ru-RU" smtClean="0"/>
              <a:pPr/>
              <a:t>16.05.2008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3E3B199-CB25-40EE-A8EF-E5406201E8E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32C-73C9-417E-88C0-7F215ACB9F9D}" type="datetimeFigureOut">
              <a:rPr lang="ru-RU" smtClean="0"/>
              <a:pPr/>
              <a:t>16.05.2008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3B199-CB25-40EE-A8EF-E5406201E8E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427532C-73C9-417E-88C0-7F215ACB9F9D}" type="datetimeFigureOut">
              <a:rPr lang="ru-RU" smtClean="0"/>
              <a:pPr/>
              <a:t>16.05.2008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3E3B199-CB25-40EE-A8EF-E5406201E8E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86380" y="3929066"/>
            <a:ext cx="3429024" cy="250033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Выполнил ученик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И-10-1 </a:t>
            </a:r>
            <a:r>
              <a:rPr lang="ru-RU" sz="2800" dirty="0" smtClean="0">
                <a:solidFill>
                  <a:schemeClr val="tx1"/>
                </a:solidFill>
              </a:rPr>
              <a:t>класса Гусев Алексей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Общество, как динамическая система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Общество- сверхсложная система, и , для того что жить с ним в гармонии нужно приспособиться к нему. Понять общество можно лишь при условии выявления качества как целостной системы.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7200" dirty="0" smtClean="0"/>
          </a:p>
          <a:p>
            <a:pPr>
              <a:buNone/>
            </a:pPr>
            <a:r>
              <a:rPr lang="ru-RU" sz="7200" dirty="0" smtClean="0"/>
              <a:t>               </a:t>
            </a:r>
            <a:r>
              <a:rPr lang="ru-RU" sz="8500" dirty="0" smtClean="0"/>
              <a:t>КОНЕЦ.</a:t>
            </a:r>
            <a:endParaRPr lang="ru-RU" sz="8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071546"/>
            <a:ext cx="807249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Общество всегда находится в движении и развитии, поэтому оно динамичное.</a:t>
            </a:r>
          </a:p>
          <a:p>
            <a:r>
              <a:rPr lang="ru-RU" sz="2400" dirty="0"/>
              <a:t>Система- это что-то сложное, состоящее из элементов</a:t>
            </a:r>
            <a:r>
              <a:rPr lang="ru-RU" sz="2400" dirty="0" smtClean="0"/>
              <a:t>. Общество, как система, имеет сложный характер, поскольку включает в себя множество уровней, подсистем, элементов.  Важнейшим компонентом общества как системы являются социальные институты.</a:t>
            </a:r>
          </a:p>
          <a:p>
            <a:r>
              <a:rPr lang="ru-RU" sz="2400" dirty="0" smtClean="0"/>
              <a:t>В социологии социальными институтами называют исторически сложившиеся формы организации совместной деятельности, регулируемой нормами, традициями, обычаями и направленной на удовлетворение фундаментальных потребностей общества.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229600" cy="635798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Характерной чертой общества как системы является наличие в её составе разнокачественных элементов, как материальных(различных технических устройств, учреждений и т.п.), так и идеальных(ценностей, идей, традиций и т.д.)</a:t>
            </a:r>
          </a:p>
          <a:p>
            <a:pPr>
              <a:buNone/>
            </a:pPr>
            <a:r>
              <a:rPr lang="ru-RU" dirty="0" smtClean="0"/>
              <a:t>                                   общество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Материальные </a:t>
            </a:r>
            <a:r>
              <a:rPr lang="ru-RU" sz="2400" dirty="0" smtClean="0"/>
              <a:t>элементы                                  </a:t>
            </a:r>
            <a:r>
              <a:rPr lang="ru-RU" sz="2400" dirty="0" smtClean="0"/>
              <a:t>идеальные </a:t>
            </a:r>
            <a:r>
              <a:rPr lang="ru-RU" sz="2400" dirty="0" err="1" smtClean="0"/>
              <a:t>эл-ты</a:t>
            </a:r>
            <a:endParaRPr lang="ru-RU" sz="24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2643174" y="4286256"/>
            <a:ext cx="1143008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6200000" flipH="1">
            <a:off x="5286380" y="4286256"/>
            <a:ext cx="1143008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0562" y="928670"/>
            <a:ext cx="4186238" cy="51974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Основным элементом общества является человек, который обладает способностью постановки целей и выбора средств осуществления своей деятельности.</a:t>
            </a:r>
          </a:p>
          <a:p>
            <a:pPr>
              <a:buNone/>
            </a:pPr>
            <a:r>
              <a:rPr lang="ru-RU" sz="2400" dirty="0" smtClean="0"/>
              <a:t>Человек- это универсальный элемент всех социальных систем, поскольку он непременно включен в каждую из них.</a:t>
            </a:r>
            <a:endParaRPr lang="ru-RU" sz="2400" dirty="0"/>
          </a:p>
        </p:txBody>
      </p:sp>
      <p:pic>
        <p:nvPicPr>
          <p:cNvPr id="6146" name="Picture 2" descr="C:\Documents and Settings\моряк\Рабочий стол\texts\054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214422"/>
            <a:ext cx="2928958" cy="4249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6115" y="1285860"/>
            <a:ext cx="4859466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Общество состоит из подсистем, общественных сфер: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1571612"/>
            <a:ext cx="4114800" cy="45545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Это общественные отношения, складывающиеся в процессе производства, потребления, обмена и распределения материальных благ и услуг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Экономическая сфера</a:t>
            </a:r>
            <a:endParaRPr lang="ru-RU" dirty="0"/>
          </a:p>
        </p:txBody>
      </p:sp>
      <p:pic>
        <p:nvPicPr>
          <p:cNvPr id="1026" name="Picture 2" descr="E:\Program Files\FlylinkDC++\Downloads\om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71612"/>
            <a:ext cx="3500462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0562" y="1600200"/>
            <a:ext cx="4186238" cy="46863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     Это общественные отношения, складывающиеся в процессе производства, потребления, обмена, распределения, хранения и распространения информации, знаний и культурных ценностей(компоненты духовной сферы: наука, образование, искусство, религии)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Духовная сфера</a:t>
            </a:r>
            <a:endParaRPr lang="ru-RU" dirty="0"/>
          </a:p>
        </p:txBody>
      </p:sp>
      <p:pic>
        <p:nvPicPr>
          <p:cNvPr id="2050" name="Picture 2" descr="I:\PETERB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71678"/>
            <a:ext cx="4381532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46148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Взаимоотношения, складывающиеся между государством и обществом, между органами государственной власти, политическими партиями, отношения между государствами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Политическая сфера</a:t>
            </a:r>
            <a:endParaRPr lang="ru-RU" dirty="0"/>
          </a:p>
        </p:txBody>
      </p:sp>
      <p:pic>
        <p:nvPicPr>
          <p:cNvPr id="3074" name="Picture 2" descr="I:\MOSCOW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85926"/>
            <a:ext cx="4572032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3438" y="1600200"/>
            <a:ext cx="4043362" cy="45434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                                                             Это те условия, которые, </a:t>
            </a:r>
          </a:p>
          <a:p>
            <a:pPr>
              <a:buNone/>
            </a:pPr>
            <a:r>
              <a:rPr lang="ru-RU" sz="2400" dirty="0" smtClean="0"/>
              <a:t>     окружают повседневную</a:t>
            </a:r>
          </a:p>
          <a:p>
            <a:pPr>
              <a:buNone/>
            </a:pPr>
            <a:r>
              <a:rPr lang="ru-RU" sz="2400" dirty="0" smtClean="0"/>
              <a:t>      жизнь человека и общества(дом  семья,  </a:t>
            </a:r>
          </a:p>
          <a:p>
            <a:pPr>
              <a:buNone/>
            </a:pPr>
            <a:r>
              <a:rPr lang="ru-RU" sz="2400" dirty="0" smtClean="0"/>
              <a:t>      образование, работа, здравоохранение, сфера общественного   обеспечения)</a:t>
            </a:r>
          </a:p>
          <a:p>
            <a:pPr>
              <a:buNone/>
            </a:pPr>
            <a:endParaRPr lang="ru-RU" sz="2400" dirty="0" smtClean="0"/>
          </a:p>
          <a:p>
            <a:pPr algn="just">
              <a:buNone/>
            </a:pPr>
            <a:r>
              <a:rPr lang="ru-RU" sz="2400" dirty="0" smtClean="0"/>
              <a:t>                                                         </a:t>
            </a:r>
          </a:p>
          <a:p>
            <a:pPr algn="just">
              <a:buNone/>
            </a:pPr>
            <a:r>
              <a:rPr lang="ru-RU" sz="2400" dirty="0" smtClean="0"/>
              <a:t>                                                              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Социальная сфера.</a:t>
            </a:r>
            <a:endParaRPr lang="ru-RU" dirty="0"/>
          </a:p>
        </p:txBody>
      </p:sp>
      <p:pic>
        <p:nvPicPr>
          <p:cNvPr id="4098" name="Picture 2" descr="I:\бале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857364"/>
            <a:ext cx="4071966" cy="3513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9F8F3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128</TotalTime>
  <Words>318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Общество, как динамическая система</vt:lpstr>
      <vt:lpstr>Слайд 2</vt:lpstr>
      <vt:lpstr>Слайд 3</vt:lpstr>
      <vt:lpstr>Слайд 4</vt:lpstr>
      <vt:lpstr>Общество состоит из подсистем, общественных сфер: </vt:lpstr>
      <vt:lpstr>Экономическая сфера</vt:lpstr>
      <vt:lpstr>Духовная сфера</vt:lpstr>
      <vt:lpstr>Политическая сфера</vt:lpstr>
      <vt:lpstr>Социальная сфера.</vt:lpstr>
      <vt:lpstr>Слайд 10</vt:lpstr>
    </vt:vector>
  </TitlesOfParts>
  <Company>niraNet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Общество  как динамическая система.</dc:title>
  <dc:creator>моряк</dc:creator>
  <cp:lastModifiedBy>Лёха</cp:lastModifiedBy>
  <cp:revision>17</cp:revision>
  <dcterms:created xsi:type="dcterms:W3CDTF">2008-04-15T13:52:41Z</dcterms:created>
  <dcterms:modified xsi:type="dcterms:W3CDTF">2008-05-16T16:28:22Z</dcterms:modified>
</cp:coreProperties>
</file>